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59" r:id="rId6"/>
    <p:sldId id="260" r:id="rId7"/>
    <p:sldId id="261" r:id="rId8"/>
    <p:sldId id="262" r:id="rId9"/>
    <p:sldId id="268" r:id="rId10"/>
    <p:sldId id="263" r:id="rId11"/>
    <p:sldId id="265" r:id="rId12"/>
    <p:sldId id="271" r:id="rId13"/>
    <p:sldId id="269" r:id="rId14"/>
    <p:sldId id="264" r:id="rId15"/>
    <p:sldId id="270"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7" d="100"/>
          <a:sy n="77" d="100"/>
        </p:scale>
        <p:origin x="-117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AAF7E800-F6F2-4924-8ED8-A02CAFE187F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F7E800-F6F2-4924-8ED8-A02CAFE187F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F7E800-F6F2-4924-8ED8-A02CAFE187F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AAF7E800-F6F2-4924-8ED8-A02CAFE187F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AAF7E800-F6F2-4924-8ED8-A02CAFE187FE}"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AAF7E800-F6F2-4924-8ED8-A02CAFE187F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AAF7E800-F6F2-4924-8ED8-A02CAFE187FE}"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F7E800-F6F2-4924-8ED8-A02CAFE187F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F7E800-F6F2-4924-8ED8-A02CAFE187F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F7E800-F6F2-4924-8ED8-A02CAFE187F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E0CAB795-D973-4F39-ADD8-6759875C5862}" type="datetimeFigureOut">
              <a:rPr lang="en-US" smtClean="0"/>
              <a:pPr/>
              <a:t>22-Aug-11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AAF7E800-F6F2-4924-8ED8-A02CAFE187FE}"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0CAB795-D973-4F39-ADD8-6759875C5862}" type="datetimeFigureOut">
              <a:rPr lang="en-US" smtClean="0"/>
              <a:pPr/>
              <a:t>22-Aug-11</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AF7E800-F6F2-4924-8ED8-A02CAFE187FE}"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Human resource management</a:t>
            </a:r>
            <a:br>
              <a:rPr lang="en-US" dirty="0" smtClean="0"/>
            </a:br>
            <a:r>
              <a:rPr lang="en-US" dirty="0" smtClean="0"/>
              <a:t>UNIT 1</a:t>
            </a:r>
            <a:endParaRPr lang="en-US" dirty="0"/>
          </a:p>
        </p:txBody>
      </p:sp>
      <p:sp>
        <p:nvSpPr>
          <p:cNvPr id="3" name="Subtitle 2"/>
          <p:cNvSpPr>
            <a:spLocks noGrp="1"/>
          </p:cNvSpPr>
          <p:nvPr>
            <p:ph type="subTitle" idx="1"/>
          </p:nvPr>
        </p:nvSpPr>
        <p:spPr/>
        <p:txBody>
          <a:bodyPr>
            <a:normAutofit/>
          </a:bodyPr>
          <a:lstStyle/>
          <a:p>
            <a:r>
              <a:rPr lang="en-US" sz="3200" dirty="0" smtClean="0"/>
              <a:t>Introduction to</a:t>
            </a:r>
            <a:endParaRPr lang="en-US" sz="3200" dirty="0"/>
          </a:p>
        </p:txBody>
      </p:sp>
      <p:pic>
        <p:nvPicPr>
          <p:cNvPr id="4" name="Picture 3" descr="hrm1.jpg"/>
          <p:cNvPicPr>
            <a:picLocks noChangeAspect="1"/>
          </p:cNvPicPr>
          <p:nvPr/>
        </p:nvPicPr>
        <p:blipFill>
          <a:blip r:embed="rId2"/>
          <a:stretch>
            <a:fillRect/>
          </a:stretch>
        </p:blipFill>
        <p:spPr>
          <a:xfrm>
            <a:off x="3944408" y="152400"/>
            <a:ext cx="3370792" cy="280035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1981200"/>
            <a:ext cx="7848600" cy="369332"/>
          </a:xfrm>
          <a:prstGeom prst="rect">
            <a:avLst/>
          </a:prstGeom>
          <a:noFill/>
        </p:spPr>
        <p:txBody>
          <a:bodyPr wrap="square" rtlCol="0">
            <a:spAutoFit/>
          </a:bodyPr>
          <a:lstStyle/>
          <a:p>
            <a:endParaRPr lang="en-US" dirty="0"/>
          </a:p>
        </p:txBody>
      </p:sp>
      <p:sp>
        <p:nvSpPr>
          <p:cNvPr id="4" name="TextBox 3"/>
          <p:cNvSpPr txBox="1"/>
          <p:nvPr/>
        </p:nvSpPr>
        <p:spPr>
          <a:xfrm>
            <a:off x="838200" y="1219200"/>
            <a:ext cx="8001000" cy="3770263"/>
          </a:xfrm>
          <a:prstGeom prst="rect">
            <a:avLst/>
          </a:prstGeom>
          <a:noFill/>
        </p:spPr>
        <p:txBody>
          <a:bodyPr wrap="square" rtlCol="0">
            <a:spAutoFit/>
          </a:bodyPr>
          <a:lstStyle/>
          <a:p>
            <a:pPr marL="457200" lvl="0">
              <a:buFont typeface="Arial" pitchFamily="34" charset="0"/>
              <a:buChar char="•"/>
            </a:pPr>
            <a:r>
              <a:rPr lang="en-US" sz="2400" dirty="0" smtClean="0">
                <a:solidFill>
                  <a:prstClr val="black"/>
                </a:solidFill>
              </a:rPr>
              <a:t> Select</a:t>
            </a:r>
            <a:r>
              <a:rPr lang="en-US" sz="2400" dirty="0" smtClean="0">
                <a:solidFill>
                  <a:prstClr val="black"/>
                </a:solidFill>
              </a:rPr>
              <a:t>, train, teach and develop the most suitable person for each job, again scientifically, rather than passively leaving them to train themselves. Managers must provide detailed instructions and supervision to each worker to ensure the job is done in a scientific way.</a:t>
            </a:r>
          </a:p>
          <a:p>
            <a:pPr marL="457200" lvl="0">
              <a:spcBef>
                <a:spcPts val="600"/>
              </a:spcBef>
              <a:buFont typeface="Arial" pitchFamily="34" charset="0"/>
              <a:buChar char="•"/>
            </a:pPr>
            <a:r>
              <a:rPr lang="en-US" sz="2400" dirty="0" smtClean="0">
                <a:solidFill>
                  <a:prstClr val="black"/>
                </a:solidFill>
              </a:rPr>
              <a:t> Divide </a:t>
            </a:r>
            <a:r>
              <a:rPr lang="en-US" sz="2400" dirty="0" smtClean="0">
                <a:solidFill>
                  <a:prstClr val="black"/>
                </a:solidFill>
              </a:rPr>
              <a:t>work between managers and workers. The managers apply scientific management principles to planning and supervising the work, and the workers carry out the tasks.</a:t>
            </a:r>
          </a:p>
          <a:p>
            <a:endParaRPr lang="en-US" dirty="0"/>
          </a:p>
        </p:txBody>
      </p:sp>
    </p:spTree>
  </p:cSld>
  <p:clrMapOvr>
    <a:masterClrMapping/>
  </p:clrMapOvr>
  <p:transition spd="slow">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914400"/>
            <a:ext cx="8229600" cy="5416868"/>
          </a:xfrm>
          <a:prstGeom prst="rect">
            <a:avLst/>
          </a:prstGeom>
          <a:noFill/>
        </p:spPr>
        <p:txBody>
          <a:bodyPr wrap="square" rtlCol="0">
            <a:spAutoFit/>
          </a:bodyPr>
          <a:lstStyle/>
          <a:p>
            <a:pPr>
              <a:buFont typeface="Wingdings" pitchFamily="2" charset="2"/>
              <a:buChar char="ü"/>
            </a:pPr>
            <a:r>
              <a:rPr lang="en-US" sz="2800" b="1" dirty="0" smtClean="0">
                <a:solidFill>
                  <a:srgbClr val="FF0000"/>
                </a:solidFill>
              </a:rPr>
              <a:t> </a:t>
            </a:r>
            <a:r>
              <a:rPr lang="en-US" sz="2800" b="1" u="sng" dirty="0" smtClean="0">
                <a:solidFill>
                  <a:srgbClr val="FF0000"/>
                </a:solidFill>
              </a:rPr>
              <a:t>The Human relation approach</a:t>
            </a:r>
          </a:p>
          <a:p>
            <a:r>
              <a:rPr lang="en-GB" b="1" dirty="0" smtClean="0"/>
              <a:t>Elton Mayo’s Hawthorn experiments</a:t>
            </a:r>
            <a:endParaRPr lang="en-US" dirty="0" smtClean="0"/>
          </a:p>
          <a:p>
            <a:pPr>
              <a:buFont typeface="Arial" pitchFamily="34" charset="0"/>
              <a:buChar char="•"/>
            </a:pPr>
            <a:r>
              <a:rPr lang="en-US" sz="2000" dirty="0" smtClean="0"/>
              <a:t> Elton </a:t>
            </a:r>
            <a:r>
              <a:rPr lang="en-US" sz="2000" dirty="0" smtClean="0"/>
              <a:t>Mayo’s team conducted a number of experiments involving six female workers. </a:t>
            </a:r>
            <a:r>
              <a:rPr lang="en-US" sz="2000" dirty="0" smtClean="0"/>
              <a:t>Over </a:t>
            </a:r>
            <a:r>
              <a:rPr lang="en-US" sz="2000" dirty="0" smtClean="0"/>
              <a:t>the course of five years, Mayo’s team altered the female worker’s working </a:t>
            </a:r>
            <a:r>
              <a:rPr lang="en-US" sz="2000" dirty="0" smtClean="0"/>
              <a:t>conditions like </a:t>
            </a:r>
            <a:r>
              <a:rPr lang="en-US" sz="2000" dirty="0" smtClean="0"/>
              <a:t>working hours, rest brakes, lighting, humidity, and temperature. The changes were explained to </a:t>
            </a:r>
            <a:r>
              <a:rPr lang="en-US" sz="2000" dirty="0" smtClean="0"/>
              <a:t>and </a:t>
            </a:r>
            <a:r>
              <a:rPr lang="en-US" sz="2000" dirty="0" smtClean="0"/>
              <a:t>then monitored how the working conditions affected the workers morale and productivity</a:t>
            </a:r>
            <a:r>
              <a:rPr lang="en-US" sz="2000" dirty="0" smtClean="0"/>
              <a:t>..</a:t>
            </a:r>
            <a:endParaRPr lang="en-US" sz="2000" dirty="0" smtClean="0"/>
          </a:p>
          <a:p>
            <a:pPr>
              <a:buFont typeface="Arial" pitchFamily="34" charset="0"/>
              <a:buChar char="•"/>
            </a:pPr>
            <a:r>
              <a:rPr lang="en-US" sz="2000" dirty="0" smtClean="0"/>
              <a:t> At </a:t>
            </a:r>
            <a:r>
              <a:rPr lang="en-US" sz="2000" dirty="0" smtClean="0"/>
              <a:t>the end of the five year period, the female worker’s working conditions, reverted back to the conditions before the experiment began. Unexpectedly the workers morale and productivity rose to levels higher than before and during the experiments.</a:t>
            </a:r>
          </a:p>
          <a:p>
            <a:pPr>
              <a:buFont typeface="Arial" pitchFamily="34" charset="0"/>
              <a:buChar char="•"/>
            </a:pPr>
            <a:r>
              <a:rPr lang="en-US" sz="2000" dirty="0" smtClean="0"/>
              <a:t> The </a:t>
            </a:r>
            <a:r>
              <a:rPr lang="en-US" sz="2000" dirty="0" smtClean="0"/>
              <a:t>combination of results during and after the experiment </a:t>
            </a:r>
            <a:r>
              <a:rPr lang="en-US" sz="2000" dirty="0" smtClean="0"/>
              <a:t>(i.e. </a:t>
            </a:r>
            <a:r>
              <a:rPr lang="en-US" sz="2000" dirty="0" smtClean="0"/>
              <a:t>the increase in the workers productivity when they were returned to their original working conditions) led Mayo to conclude that workers were motivated by psychological conditions more than physical working condition.  </a:t>
            </a:r>
          </a:p>
        </p:txBody>
      </p:sp>
    </p:spTree>
  </p:cSld>
  <p:clrMapOvr>
    <a:masterClrMapping/>
  </p:clrMapOvr>
  <p:transition spd="slow">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1143000"/>
            <a:ext cx="8153400" cy="2339102"/>
          </a:xfrm>
          <a:prstGeom prst="rect">
            <a:avLst/>
          </a:prstGeom>
          <a:noFill/>
        </p:spPr>
        <p:txBody>
          <a:bodyPr wrap="square" rtlCol="0">
            <a:spAutoFit/>
          </a:bodyPr>
          <a:lstStyle/>
          <a:p>
            <a:pPr>
              <a:buFont typeface="Wingdings" pitchFamily="2" charset="2"/>
              <a:buChar char="ü"/>
            </a:pPr>
            <a:r>
              <a:rPr lang="en-US" sz="2800" b="1" u="sng" dirty="0" smtClean="0">
                <a:solidFill>
                  <a:srgbClr val="FF0000"/>
                </a:solidFill>
              </a:rPr>
              <a:t> </a:t>
            </a:r>
            <a:r>
              <a:rPr lang="en-US" sz="2800" b="1" u="sng" dirty="0" smtClean="0">
                <a:solidFill>
                  <a:srgbClr val="FF0000"/>
                </a:solidFill>
              </a:rPr>
              <a:t>The Organizational Science approach</a:t>
            </a:r>
          </a:p>
          <a:p>
            <a:pPr marL="457200">
              <a:spcBef>
                <a:spcPts val="600"/>
              </a:spcBef>
              <a:buFont typeface="Wingdings" pitchFamily="2" charset="2"/>
              <a:buChar char="v"/>
            </a:pPr>
            <a:r>
              <a:rPr lang="en-US" sz="2400" dirty="0" smtClean="0"/>
              <a:t> Emerging </a:t>
            </a:r>
            <a:r>
              <a:rPr lang="en-US" sz="2400" dirty="0" smtClean="0"/>
              <a:t>as preferred employer</a:t>
            </a:r>
          </a:p>
          <a:p>
            <a:pPr marL="457200">
              <a:spcBef>
                <a:spcPts val="600"/>
              </a:spcBef>
              <a:buFont typeface="Wingdings" pitchFamily="2" charset="2"/>
              <a:buChar char="v"/>
            </a:pPr>
            <a:r>
              <a:rPr lang="en-US" sz="2400" dirty="0" smtClean="0"/>
              <a:t> Employee </a:t>
            </a:r>
            <a:r>
              <a:rPr lang="en-US" sz="2400" dirty="0" smtClean="0"/>
              <a:t>friendly initiatives like work from home </a:t>
            </a:r>
            <a:r>
              <a:rPr lang="en-US" sz="2400" dirty="0" smtClean="0"/>
              <a:t>jobs, global </a:t>
            </a:r>
            <a:r>
              <a:rPr lang="en-US" sz="2400" dirty="0" smtClean="0"/>
              <a:t>work assignments</a:t>
            </a:r>
            <a:r>
              <a:rPr lang="en-US" sz="2400" dirty="0" smtClean="0"/>
              <a:t>, world </a:t>
            </a:r>
            <a:r>
              <a:rPr lang="en-US" sz="2400" dirty="0" smtClean="0"/>
              <a:t>class </a:t>
            </a:r>
            <a:r>
              <a:rPr lang="en-US" sz="2400" dirty="0" smtClean="0"/>
              <a:t>infrastructure </a:t>
            </a:r>
            <a:r>
              <a:rPr lang="en-US" sz="2400" dirty="0" smtClean="0"/>
              <a:t>etc.</a:t>
            </a:r>
          </a:p>
          <a:p>
            <a:endParaRPr lang="en-US" dirty="0" smtClean="0"/>
          </a:p>
          <a:p>
            <a:endParaRPr lang="en-US" dirty="0"/>
          </a:p>
        </p:txBody>
      </p:sp>
    </p:spTree>
  </p:cSld>
  <p:clrMapOvr>
    <a:masterClrMapping/>
  </p:clrMapOvr>
  <p:transition spd="slow">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RELATIONS CONCEPT</a:t>
            </a:r>
            <a:endParaRPr lang="en-US" dirty="0"/>
          </a:p>
        </p:txBody>
      </p:sp>
      <p:sp>
        <p:nvSpPr>
          <p:cNvPr id="3" name="TextBox 2"/>
          <p:cNvSpPr txBox="1"/>
          <p:nvPr/>
        </p:nvSpPr>
        <p:spPr>
          <a:xfrm>
            <a:off x="304800" y="1295400"/>
            <a:ext cx="8229600" cy="4154984"/>
          </a:xfrm>
          <a:prstGeom prst="rect">
            <a:avLst/>
          </a:prstGeom>
          <a:noFill/>
        </p:spPr>
        <p:txBody>
          <a:bodyPr wrap="square" rtlCol="0">
            <a:spAutoFit/>
          </a:bodyPr>
          <a:lstStyle/>
          <a:p>
            <a:pPr algn="just"/>
            <a:r>
              <a:rPr lang="en-US" sz="2400" dirty="0" smtClean="0"/>
              <a:t>	Human </a:t>
            </a:r>
            <a:r>
              <a:rPr lang="en-US" sz="2400" dirty="0" smtClean="0"/>
              <a:t>relations is the study and practice of utilizing human resources through knowledge and </a:t>
            </a:r>
            <a:r>
              <a:rPr lang="en-US" sz="2400" dirty="0" smtClean="0"/>
              <a:t>understanding </a:t>
            </a:r>
            <a:r>
              <a:rPr lang="en-US" sz="2400" dirty="0" smtClean="0"/>
              <a:t>of </a:t>
            </a:r>
            <a:r>
              <a:rPr lang="en-US" sz="2400" dirty="0" smtClean="0"/>
              <a:t>attitudes, sentiments </a:t>
            </a:r>
            <a:r>
              <a:rPr lang="en-US" sz="2400" dirty="0" smtClean="0"/>
              <a:t>and inter-relationships of people at work.</a:t>
            </a:r>
          </a:p>
          <a:p>
            <a:pPr algn="just"/>
            <a:endParaRPr lang="en-US" sz="2400" dirty="0" smtClean="0"/>
          </a:p>
          <a:p>
            <a:pPr indent="457200" algn="just">
              <a:buFont typeface="Wingdings" pitchFamily="2" charset="2"/>
              <a:buChar char="Ø"/>
            </a:pPr>
            <a:r>
              <a:rPr lang="en-US" sz="2400" dirty="0" smtClean="0">
                <a:solidFill>
                  <a:srgbClr val="002060"/>
                </a:solidFill>
              </a:rPr>
              <a:t>Interaction between employee and employer</a:t>
            </a:r>
          </a:p>
          <a:p>
            <a:pPr indent="457200" algn="just">
              <a:buFont typeface="Wingdings" pitchFamily="2" charset="2"/>
              <a:buChar char="Ø"/>
            </a:pPr>
            <a:r>
              <a:rPr lang="en-US" sz="2400" dirty="0" smtClean="0">
                <a:solidFill>
                  <a:srgbClr val="002060"/>
                </a:solidFill>
              </a:rPr>
              <a:t>Interaction between employee and </a:t>
            </a:r>
            <a:r>
              <a:rPr lang="en-US" sz="2400" dirty="0" smtClean="0">
                <a:solidFill>
                  <a:srgbClr val="002060"/>
                </a:solidFill>
              </a:rPr>
              <a:t>employee</a:t>
            </a:r>
            <a:endParaRPr lang="en-US" sz="2400" dirty="0" smtClean="0">
              <a:solidFill>
                <a:srgbClr val="002060"/>
              </a:solidFill>
            </a:endParaRPr>
          </a:p>
          <a:p>
            <a:pPr indent="457200" algn="just">
              <a:buFont typeface="Wingdings" pitchFamily="2" charset="2"/>
              <a:buChar char="Ø"/>
            </a:pPr>
            <a:r>
              <a:rPr lang="en-US" sz="2400" dirty="0" smtClean="0">
                <a:solidFill>
                  <a:srgbClr val="002060"/>
                </a:solidFill>
              </a:rPr>
              <a:t>Interaction between teams and manager</a:t>
            </a:r>
          </a:p>
          <a:p>
            <a:pPr indent="457200" algn="just">
              <a:buFont typeface="Wingdings" pitchFamily="2" charset="2"/>
              <a:buChar char="Ø"/>
            </a:pPr>
            <a:r>
              <a:rPr lang="en-US" sz="2400" dirty="0" smtClean="0">
                <a:solidFill>
                  <a:srgbClr val="002060"/>
                </a:solidFill>
              </a:rPr>
              <a:t>Interaction between employee and customer</a:t>
            </a:r>
          </a:p>
          <a:p>
            <a:pPr algn="just"/>
            <a:endParaRPr lang="en-US" sz="2400" dirty="0" smtClean="0"/>
          </a:p>
          <a:p>
            <a:pPr algn="just"/>
            <a:endParaRPr lang="en-US" sz="2400" dirty="0"/>
          </a:p>
        </p:txBody>
      </p:sp>
    </p:spTree>
  </p:cSld>
  <p:clrMapOvr>
    <a:masterClrMapping/>
  </p:clrMapOvr>
  <p:transition spd="slow">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 of human relations</a:t>
            </a:r>
            <a:endParaRPr lang="en-US" dirty="0"/>
          </a:p>
        </p:txBody>
      </p:sp>
      <p:sp>
        <p:nvSpPr>
          <p:cNvPr id="3" name="TextBox 2"/>
          <p:cNvSpPr txBox="1"/>
          <p:nvPr/>
        </p:nvSpPr>
        <p:spPr>
          <a:xfrm>
            <a:off x="533400" y="1828800"/>
            <a:ext cx="8001000" cy="3785652"/>
          </a:xfrm>
          <a:prstGeom prst="rect">
            <a:avLst/>
          </a:prstGeom>
          <a:noFill/>
        </p:spPr>
        <p:txBody>
          <a:bodyPr wrap="square" rtlCol="0">
            <a:spAutoFit/>
          </a:bodyPr>
          <a:lstStyle/>
          <a:p>
            <a:pPr marL="342900" indent="-342900">
              <a:buFont typeface="+mj-lt"/>
              <a:buAutoNum type="arabicPeriod"/>
            </a:pPr>
            <a:r>
              <a:rPr lang="en-US" sz="2400" dirty="0" smtClean="0"/>
              <a:t>To help the organization reach its goals.</a:t>
            </a:r>
          </a:p>
          <a:p>
            <a:pPr marL="342900" indent="-342900">
              <a:buFont typeface="+mj-lt"/>
              <a:buAutoNum type="arabicPeriod"/>
            </a:pPr>
            <a:r>
              <a:rPr lang="en-US" sz="2400" dirty="0" smtClean="0"/>
              <a:t>To ensure respect for human being.</a:t>
            </a:r>
          </a:p>
          <a:p>
            <a:pPr marL="342900" indent="-342900">
              <a:buFont typeface="+mj-lt"/>
              <a:buAutoNum type="arabicPeriod"/>
            </a:pPr>
            <a:r>
              <a:rPr lang="en-US" sz="2400" dirty="0" smtClean="0"/>
              <a:t>To achieve and maintain high morale among employees.</a:t>
            </a:r>
          </a:p>
          <a:p>
            <a:pPr marL="342900" indent="-342900">
              <a:buFont typeface="+mj-lt"/>
              <a:buAutoNum type="arabicPeriod"/>
            </a:pPr>
            <a:r>
              <a:rPr lang="en-US" sz="2400" dirty="0" smtClean="0"/>
              <a:t>To increase the employees job satisfaction.</a:t>
            </a:r>
          </a:p>
          <a:p>
            <a:pPr marL="342900" indent="-342900">
              <a:buFont typeface="+mj-lt"/>
              <a:buAutoNum type="arabicPeriod"/>
            </a:pPr>
            <a:r>
              <a:rPr lang="en-US" sz="2400" dirty="0" smtClean="0"/>
              <a:t>To inculcate the sense of team sprit, teamwork and inter-team collaboration. </a:t>
            </a:r>
          </a:p>
          <a:p>
            <a:pPr marL="342900" indent="-342900">
              <a:buFont typeface="+mj-lt"/>
              <a:buAutoNum type="arabicPeriod"/>
            </a:pPr>
            <a:r>
              <a:rPr lang="en-US" sz="2400" dirty="0" smtClean="0"/>
              <a:t>To provide the organization with well-trained and well-motivated employees. </a:t>
            </a:r>
          </a:p>
          <a:p>
            <a:pPr marL="342900" indent="-342900">
              <a:buFont typeface="+mj-lt"/>
              <a:buAutoNum type="arabicPeriod"/>
            </a:pPr>
            <a:r>
              <a:rPr lang="en-US" sz="2400" dirty="0" smtClean="0"/>
              <a:t>To be ethically and socially responsive to the needs of the society. </a:t>
            </a:r>
            <a:endParaRPr lang="en-US" sz="2400" dirty="0"/>
          </a:p>
        </p:txBody>
      </p:sp>
    </p:spTree>
  </p:cSld>
  <p:clrMapOvr>
    <a:masterClrMapping/>
  </p:clrMapOvr>
  <p:transition spd="slow">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HUMAN RELATION PROBLEMS</a:t>
            </a:r>
            <a:endParaRPr lang="en-US" dirty="0"/>
          </a:p>
        </p:txBody>
      </p:sp>
      <p:sp>
        <p:nvSpPr>
          <p:cNvPr id="3" name="TextBox 2"/>
          <p:cNvSpPr txBox="1"/>
          <p:nvPr/>
        </p:nvSpPr>
        <p:spPr>
          <a:xfrm>
            <a:off x="533400" y="1447800"/>
            <a:ext cx="8153400" cy="3416320"/>
          </a:xfrm>
          <a:prstGeom prst="rect">
            <a:avLst/>
          </a:prstGeom>
          <a:noFill/>
        </p:spPr>
        <p:txBody>
          <a:bodyPr wrap="square" rtlCol="0">
            <a:spAutoFit/>
          </a:bodyPr>
          <a:lstStyle/>
          <a:p>
            <a:pPr marL="342900" indent="-342900"/>
            <a:r>
              <a:rPr lang="en-US" sz="2400" dirty="0" smtClean="0"/>
              <a:t>Organizational aspects </a:t>
            </a:r>
            <a:r>
              <a:rPr lang="en-US" sz="2400" dirty="0" smtClean="0"/>
              <a:t>such </a:t>
            </a:r>
            <a:r>
              <a:rPr lang="en-US" sz="2400" dirty="0" smtClean="0"/>
              <a:t>as:</a:t>
            </a:r>
            <a:endParaRPr lang="en-US" sz="2400" dirty="0" smtClean="0"/>
          </a:p>
          <a:p>
            <a:pPr marL="457200" indent="-457200">
              <a:buFont typeface="+mj-lt"/>
              <a:buAutoNum type="arabicPeriod"/>
            </a:pPr>
            <a:r>
              <a:rPr lang="en-US" sz="2400" dirty="0" smtClean="0"/>
              <a:t>Ev</a:t>
            </a:r>
            <a:r>
              <a:rPr lang="en-US" sz="2400" dirty="0" smtClean="0"/>
              <a:t>ery </a:t>
            </a:r>
            <a:r>
              <a:rPr lang="en-US" sz="2400" dirty="0" smtClean="0"/>
              <a:t>person is </a:t>
            </a:r>
            <a:r>
              <a:rPr lang="en-US" sz="2400" dirty="0" smtClean="0"/>
              <a:t>different:</a:t>
            </a:r>
            <a:endParaRPr lang="en-US" sz="2400" dirty="0" smtClean="0"/>
          </a:p>
          <a:p>
            <a:pPr marL="800100" lvl="1" indent="-342900">
              <a:buFont typeface="Arial" pitchFamily="34" charset="0"/>
              <a:buChar char="•"/>
            </a:pPr>
            <a:r>
              <a:rPr lang="en-US" sz="2400" dirty="0" smtClean="0"/>
              <a:t>Size, geographical location, degree </a:t>
            </a:r>
            <a:r>
              <a:rPr lang="en-US" sz="2400" dirty="0" smtClean="0"/>
              <a:t>of </a:t>
            </a:r>
            <a:r>
              <a:rPr lang="en-US" sz="2400" dirty="0" smtClean="0"/>
              <a:t>automation, scope </a:t>
            </a:r>
            <a:r>
              <a:rPr lang="en-US" sz="2400" dirty="0" smtClean="0"/>
              <a:t>of work etc</a:t>
            </a:r>
          </a:p>
          <a:p>
            <a:pPr marL="457200" indent="-457200">
              <a:buFont typeface="+mj-lt"/>
              <a:buAutoNum type="arabicPeriod"/>
            </a:pPr>
            <a:r>
              <a:rPr lang="en-US" sz="2400" dirty="0" smtClean="0"/>
              <a:t>Radical changes in structure of organization such as change in technology.</a:t>
            </a:r>
          </a:p>
          <a:p>
            <a:pPr marL="800100" lvl="1" indent="-342900">
              <a:buFont typeface="Arial" pitchFamily="34" charset="0"/>
              <a:buChar char="•"/>
            </a:pPr>
            <a:r>
              <a:rPr lang="en-US" sz="2400" dirty="0" smtClean="0"/>
              <a:t>Inexperienced </a:t>
            </a:r>
            <a:r>
              <a:rPr lang="en-US" sz="2400" dirty="0" smtClean="0"/>
              <a:t>employees</a:t>
            </a:r>
          </a:p>
          <a:p>
            <a:pPr marL="342900" indent="-342900">
              <a:buFont typeface="+mj-lt"/>
              <a:buAutoNum type="arabicPeriod"/>
            </a:pPr>
            <a:r>
              <a:rPr lang="en-US" sz="2400" dirty="0" smtClean="0"/>
              <a:t>Promotion of individuals with </a:t>
            </a:r>
            <a:r>
              <a:rPr lang="en-US" sz="2400" dirty="0" smtClean="0"/>
              <a:t>increased </a:t>
            </a:r>
            <a:r>
              <a:rPr lang="en-US" sz="2400" dirty="0" smtClean="0"/>
              <a:t>responsibility and authority</a:t>
            </a:r>
            <a:endParaRPr lang="en-US" sz="2400" dirty="0"/>
          </a:p>
        </p:txBody>
      </p:sp>
    </p:spTree>
  </p:cSld>
  <p:clrMapOvr>
    <a:masterClrMapping/>
  </p:clrMapOvr>
  <p:transition spd="slow">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hr</a:t>
            </a:r>
            <a:endParaRPr lang="en-US" dirty="0"/>
          </a:p>
        </p:txBody>
      </p:sp>
      <p:sp>
        <p:nvSpPr>
          <p:cNvPr id="3" name="TextBox 2"/>
          <p:cNvSpPr txBox="1"/>
          <p:nvPr/>
        </p:nvSpPr>
        <p:spPr>
          <a:xfrm>
            <a:off x="457200" y="1371600"/>
            <a:ext cx="8153400" cy="4462760"/>
          </a:xfrm>
          <a:prstGeom prst="rect">
            <a:avLst/>
          </a:prstGeom>
          <a:noFill/>
        </p:spPr>
        <p:txBody>
          <a:bodyPr wrap="square" rtlCol="0">
            <a:spAutoFit/>
          </a:bodyPr>
          <a:lstStyle/>
          <a:p>
            <a:pPr marL="342900" indent="-342900">
              <a:buFont typeface="+mj-lt"/>
              <a:buAutoNum type="arabicPeriod"/>
            </a:pPr>
            <a:r>
              <a:rPr lang="en-US" sz="2400" dirty="0" smtClean="0"/>
              <a:t>Human resource planning.</a:t>
            </a:r>
          </a:p>
          <a:p>
            <a:pPr marL="342900" indent="-342900">
              <a:buFont typeface="+mj-lt"/>
              <a:buAutoNum type="arabicPeriod"/>
            </a:pPr>
            <a:r>
              <a:rPr lang="en-US" sz="2400" dirty="0" smtClean="0"/>
              <a:t>Acquisition of human resources</a:t>
            </a:r>
          </a:p>
          <a:p>
            <a:pPr marL="914400" lvl="1" indent="-457200">
              <a:buFont typeface="Wingdings" pitchFamily="2" charset="2"/>
              <a:buChar char="v"/>
            </a:pPr>
            <a:r>
              <a:rPr lang="en-US" sz="2000" dirty="0" smtClean="0"/>
              <a:t>Recruitment</a:t>
            </a:r>
          </a:p>
          <a:p>
            <a:pPr marL="914400" lvl="1" indent="-457200">
              <a:buFont typeface="Wingdings" pitchFamily="2" charset="2"/>
              <a:buChar char="v"/>
            </a:pPr>
            <a:r>
              <a:rPr lang="en-US" sz="2000" dirty="0" smtClean="0"/>
              <a:t>Selection</a:t>
            </a:r>
          </a:p>
          <a:p>
            <a:pPr marL="914400" lvl="1" indent="-457200">
              <a:buFont typeface="Wingdings" pitchFamily="2" charset="2"/>
              <a:buChar char="v"/>
            </a:pPr>
            <a:r>
              <a:rPr lang="en-US" sz="2000" dirty="0" smtClean="0"/>
              <a:t>Placement</a:t>
            </a:r>
          </a:p>
          <a:p>
            <a:pPr marL="457200" indent="-457200">
              <a:buFont typeface="+mj-lt"/>
              <a:buAutoNum type="arabicPeriod"/>
            </a:pPr>
            <a:r>
              <a:rPr lang="en-US" sz="2400" dirty="0" smtClean="0"/>
              <a:t>Training and employee development.</a:t>
            </a:r>
          </a:p>
          <a:p>
            <a:pPr marL="457200" indent="-457200">
              <a:buFont typeface="+mj-lt"/>
              <a:buAutoNum type="arabicPeriod"/>
            </a:pPr>
            <a:r>
              <a:rPr lang="en-US" sz="2400" dirty="0" smtClean="0"/>
              <a:t>Building performance management system.</a:t>
            </a:r>
          </a:p>
          <a:p>
            <a:pPr marL="914400" lvl="1" indent="-457200">
              <a:buFont typeface="Wingdings" pitchFamily="2" charset="2"/>
              <a:buChar char="v"/>
            </a:pPr>
            <a:r>
              <a:rPr lang="en-US" sz="2000" dirty="0" smtClean="0"/>
              <a:t>HRD</a:t>
            </a:r>
          </a:p>
          <a:p>
            <a:pPr marL="457200" indent="-457200">
              <a:buFont typeface="+mj-lt"/>
              <a:buAutoNum type="arabicPeriod"/>
            </a:pPr>
            <a:r>
              <a:rPr lang="en-US" sz="2400" dirty="0" smtClean="0"/>
              <a:t>Reward system</a:t>
            </a:r>
          </a:p>
          <a:p>
            <a:pPr marL="457200" indent="-457200">
              <a:buFont typeface="+mj-lt"/>
              <a:buAutoNum type="arabicPeriod"/>
            </a:pPr>
            <a:r>
              <a:rPr lang="en-US" sz="2400" dirty="0" smtClean="0"/>
              <a:t>Human resource information system.</a:t>
            </a:r>
          </a:p>
          <a:p>
            <a:pPr marL="914400" lvl="1" indent="-457200">
              <a:buFont typeface="Wingdings" pitchFamily="2" charset="2"/>
              <a:buChar char="v"/>
            </a:pPr>
            <a:r>
              <a:rPr lang="en-US" sz="2000" dirty="0" smtClean="0"/>
              <a:t>Compensation </a:t>
            </a:r>
          </a:p>
          <a:p>
            <a:pPr marL="914400" lvl="1" indent="-457200">
              <a:buFont typeface="Wingdings" pitchFamily="2" charset="2"/>
              <a:buChar char="v"/>
            </a:pPr>
            <a:r>
              <a:rPr lang="en-US" sz="2000" dirty="0" smtClean="0"/>
              <a:t>Benefits</a:t>
            </a:r>
          </a:p>
          <a:p>
            <a:pPr marL="914400" lvl="1" indent="-457200">
              <a:buFont typeface="Wingdings" pitchFamily="2" charset="2"/>
              <a:buChar char="v"/>
            </a:pPr>
            <a:r>
              <a:rPr lang="en-US" sz="2000" dirty="0" smtClean="0"/>
              <a:t>Non </a:t>
            </a:r>
            <a:r>
              <a:rPr lang="en-US" sz="2000" dirty="0" smtClean="0"/>
              <a:t>monetary </a:t>
            </a:r>
            <a:endParaRPr lang="en-US" sz="2000" dirty="0" smtClean="0"/>
          </a:p>
        </p:txBody>
      </p:sp>
    </p:spTree>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hrm ?</a:t>
            </a:r>
            <a:endParaRPr lang="en-US" dirty="0"/>
          </a:p>
        </p:txBody>
      </p:sp>
      <p:sp>
        <p:nvSpPr>
          <p:cNvPr id="3" name="TextBox 2"/>
          <p:cNvSpPr txBox="1"/>
          <p:nvPr/>
        </p:nvSpPr>
        <p:spPr>
          <a:xfrm>
            <a:off x="533400" y="2404170"/>
            <a:ext cx="8077200" cy="3539430"/>
          </a:xfrm>
          <a:prstGeom prst="rect">
            <a:avLst/>
          </a:prstGeom>
          <a:noFill/>
        </p:spPr>
        <p:txBody>
          <a:bodyPr wrap="square" rtlCol="0">
            <a:spAutoFit/>
          </a:bodyPr>
          <a:lstStyle/>
          <a:p>
            <a:r>
              <a:rPr lang="en-US" sz="2800" dirty="0" smtClean="0">
                <a:latin typeface="Andalus" pitchFamily="18" charset="-78"/>
                <a:cs typeface="Andalus" pitchFamily="18" charset="-78"/>
              </a:rPr>
              <a:t>HRM involves all management decisions and practices that directly affect or influence the people or human resource who work for the organization. </a:t>
            </a:r>
          </a:p>
          <a:p>
            <a:endParaRPr lang="en-US" sz="2800" dirty="0">
              <a:latin typeface="Andalus" pitchFamily="18" charset="-78"/>
              <a:cs typeface="Andalus" pitchFamily="18" charset="-78"/>
            </a:endParaRPr>
          </a:p>
          <a:p>
            <a:pPr>
              <a:buFont typeface="Arial" pitchFamily="34" charset="0"/>
              <a:buChar char="•"/>
            </a:pPr>
            <a:r>
              <a:rPr lang="en-US" sz="2800" dirty="0" smtClean="0">
                <a:latin typeface="Andalus" pitchFamily="18" charset="-78"/>
                <a:cs typeface="Andalus" pitchFamily="18" charset="-78"/>
              </a:rPr>
              <a:t>HRM is concerned with the development or human resource i.e. knowledge, capability, skills, potential of employees, managing them in such a manner so personal and organizational goals get achieved. </a:t>
            </a:r>
            <a:endParaRPr lang="en-US" sz="2800" dirty="0">
              <a:latin typeface="Andalus" pitchFamily="18" charset="-78"/>
              <a:cs typeface="Andalus" pitchFamily="18" charset="-78"/>
            </a:endParaRPr>
          </a:p>
        </p:txBody>
      </p:sp>
      <p:pic>
        <p:nvPicPr>
          <p:cNvPr id="4" name="Picture 3" descr="images 5.jpg"/>
          <p:cNvPicPr>
            <a:picLocks noChangeAspect="1"/>
          </p:cNvPicPr>
          <p:nvPr/>
        </p:nvPicPr>
        <p:blipFill>
          <a:blip r:embed="rId2"/>
          <a:stretch>
            <a:fillRect/>
          </a:stretch>
        </p:blipFill>
        <p:spPr>
          <a:xfrm>
            <a:off x="6019800" y="228600"/>
            <a:ext cx="2905125" cy="2215582"/>
          </a:xfrm>
          <a:prstGeom prst="roundRect">
            <a:avLst>
              <a:gd name="adj" fmla="val 4167"/>
            </a:avLst>
          </a:prstGeom>
          <a:solidFill>
            <a:srgbClr val="FFFFFF"/>
          </a:solidFill>
          <a:ln w="76200" cap="sq">
            <a:solidFill>
              <a:srgbClr val="292929"/>
            </a:solidFill>
            <a:miter lim="800000"/>
          </a:ln>
          <a:effectLst>
            <a:glow rad="228600">
              <a:schemeClr val="accent4">
                <a:satMod val="175000"/>
                <a:alpha val="40000"/>
              </a:schemeClr>
            </a:glow>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trends</a:t>
            </a:r>
            <a:endParaRPr lang="en-US" dirty="0"/>
          </a:p>
        </p:txBody>
      </p:sp>
      <p:sp>
        <p:nvSpPr>
          <p:cNvPr id="3" name="TextBox 2"/>
          <p:cNvSpPr txBox="1"/>
          <p:nvPr/>
        </p:nvSpPr>
        <p:spPr>
          <a:xfrm>
            <a:off x="457200" y="1524000"/>
            <a:ext cx="8458200" cy="4524315"/>
          </a:xfrm>
          <a:prstGeom prst="rect">
            <a:avLst/>
          </a:prstGeom>
          <a:noFill/>
        </p:spPr>
        <p:txBody>
          <a:bodyPr wrap="square" rtlCol="0">
            <a:spAutoFit/>
          </a:bodyPr>
          <a:lstStyle/>
          <a:p>
            <a:pPr>
              <a:buFont typeface="Wingdings" pitchFamily="2" charset="2"/>
              <a:buChar char="v"/>
            </a:pPr>
            <a:r>
              <a:rPr lang="en-US" sz="3200" dirty="0" smtClean="0"/>
              <a:t>  People are changing jobs more often</a:t>
            </a:r>
          </a:p>
          <a:p>
            <a:pPr>
              <a:buFont typeface="Wingdings" pitchFamily="2" charset="2"/>
              <a:buChar char="v"/>
            </a:pPr>
            <a:r>
              <a:rPr lang="en-US" sz="3200" dirty="0"/>
              <a:t> </a:t>
            </a:r>
            <a:r>
              <a:rPr lang="en-US" sz="3200" dirty="0" smtClean="0"/>
              <a:t>People work longer and even carry work home.</a:t>
            </a:r>
          </a:p>
          <a:p>
            <a:pPr>
              <a:buFont typeface="Wingdings" pitchFamily="2" charset="2"/>
              <a:buChar char="v"/>
            </a:pPr>
            <a:r>
              <a:rPr lang="en-US" sz="3200" dirty="0"/>
              <a:t> </a:t>
            </a:r>
            <a:r>
              <a:rPr lang="en-US" sz="3200" dirty="0" smtClean="0"/>
              <a:t>The hiring process in firms are more elaborate and take longer than it used to, to hire an employee.</a:t>
            </a:r>
          </a:p>
          <a:p>
            <a:pPr>
              <a:buFont typeface="Wingdings" pitchFamily="2" charset="2"/>
              <a:buChar char="v"/>
            </a:pPr>
            <a:r>
              <a:rPr lang="en-US" sz="3200" dirty="0"/>
              <a:t> </a:t>
            </a:r>
            <a:r>
              <a:rPr lang="en-US" sz="3200" dirty="0" smtClean="0"/>
              <a:t>Firms today take more care of their employees, lot more facilities and benefits given to employees.</a:t>
            </a:r>
          </a:p>
        </p:txBody>
      </p:sp>
    </p:spTree>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ORG NEEDS TO RESTRUCTURE?</a:t>
            </a:r>
            <a:endParaRPr lang="en-US" dirty="0"/>
          </a:p>
        </p:txBody>
      </p:sp>
      <p:sp>
        <p:nvSpPr>
          <p:cNvPr id="3" name="TextBox 2"/>
          <p:cNvSpPr txBox="1"/>
          <p:nvPr/>
        </p:nvSpPr>
        <p:spPr>
          <a:xfrm>
            <a:off x="457200" y="1483816"/>
            <a:ext cx="7391400" cy="4524315"/>
          </a:xfrm>
          <a:prstGeom prst="rect">
            <a:avLst/>
          </a:prstGeom>
          <a:noFill/>
        </p:spPr>
        <p:txBody>
          <a:bodyPr wrap="square" rtlCol="0">
            <a:spAutoFit/>
          </a:bodyPr>
          <a:lstStyle/>
          <a:p>
            <a:r>
              <a:rPr lang="en-US" sz="2400" b="1" i="1" dirty="0" smtClean="0">
                <a:solidFill>
                  <a:srgbClr val="7030A0"/>
                </a:solidFill>
              </a:rPr>
              <a:t>Due to following trends in employment relationships:</a:t>
            </a:r>
          </a:p>
          <a:p>
            <a:endParaRPr lang="en-US" sz="2400" dirty="0" smtClean="0"/>
          </a:p>
          <a:p>
            <a:pPr marL="457200" indent="-457200">
              <a:buFont typeface="+mj-lt"/>
              <a:buAutoNum type="arabicPeriod"/>
            </a:pPr>
            <a:r>
              <a:rPr lang="en-US" sz="2400" dirty="0" smtClean="0"/>
              <a:t>Increased complexity of organization.</a:t>
            </a:r>
          </a:p>
          <a:p>
            <a:pPr marL="457200" indent="-457200">
              <a:buFont typeface="+mj-lt"/>
              <a:buAutoNum type="arabicPeriod"/>
            </a:pPr>
            <a:r>
              <a:rPr lang="en-US" sz="2400" dirty="0" smtClean="0"/>
              <a:t>Enhanced need for training, in view of increased requirement of specialized skills.</a:t>
            </a:r>
          </a:p>
          <a:p>
            <a:pPr marL="457200" indent="-457200">
              <a:buFont typeface="+mj-lt"/>
              <a:buAutoNum type="arabicPeriod"/>
            </a:pPr>
            <a:r>
              <a:rPr lang="en-US" sz="2400" dirty="0" smtClean="0"/>
              <a:t>Public intervention and legal complication in employer-employee relationship.</a:t>
            </a:r>
          </a:p>
          <a:p>
            <a:pPr marL="457200" indent="-457200">
              <a:buFont typeface="+mj-lt"/>
              <a:buAutoNum type="arabicPeriod"/>
            </a:pPr>
            <a:r>
              <a:rPr lang="en-US" sz="2400" dirty="0" smtClean="0"/>
              <a:t>Enhanced training and development of managers and professionalization of management education.</a:t>
            </a:r>
          </a:p>
          <a:p>
            <a:pPr marL="457200" indent="-457200">
              <a:buFont typeface="+mj-lt"/>
              <a:buAutoNum type="arabicPeriod"/>
            </a:pPr>
            <a:r>
              <a:rPr lang="en-US" sz="2400" dirty="0" smtClean="0"/>
              <a:t>Rising formal level of education of rank and file employees who are becoming increasingly critical of management malpractices and errors.</a:t>
            </a:r>
            <a:endParaRPr lang="en-US" sz="2400" dirty="0"/>
          </a:p>
        </p:txBody>
      </p:sp>
    </p:spTree>
  </p:cSld>
  <p:clrMapOvr>
    <a:masterClrMapping/>
  </p:clrMapOvr>
  <p:transition spd="slow">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personnel management ?</a:t>
            </a:r>
            <a:endParaRPr lang="en-US" dirty="0"/>
          </a:p>
        </p:txBody>
      </p:sp>
      <p:sp>
        <p:nvSpPr>
          <p:cNvPr id="3" name="TextBox 2"/>
          <p:cNvSpPr txBox="1"/>
          <p:nvPr/>
        </p:nvSpPr>
        <p:spPr>
          <a:xfrm>
            <a:off x="533400" y="1600200"/>
            <a:ext cx="5257800" cy="3539430"/>
          </a:xfrm>
          <a:prstGeom prst="rect">
            <a:avLst/>
          </a:prstGeom>
          <a:noFill/>
        </p:spPr>
        <p:txBody>
          <a:bodyPr wrap="square" rtlCol="0">
            <a:spAutoFit/>
          </a:bodyPr>
          <a:lstStyle/>
          <a:p>
            <a:pPr>
              <a:buFont typeface="Wingdings" pitchFamily="2" charset="2"/>
              <a:buChar char="v"/>
            </a:pPr>
            <a:r>
              <a:rPr lang="en-US" sz="3200" dirty="0" smtClean="0"/>
              <a:t> </a:t>
            </a:r>
            <a:r>
              <a:rPr lang="en-US" sz="3200" dirty="0" smtClean="0">
                <a:latin typeface="Andalus" pitchFamily="18" charset="-78"/>
                <a:cs typeface="Andalus" pitchFamily="18" charset="-78"/>
              </a:rPr>
              <a:t>PM is that field of management which has to do with planning, organizing,  staffing, directing and controlling the functions of procuring, maintaining and utilizing a labour force</a:t>
            </a:r>
            <a:r>
              <a:rPr lang="en-US" sz="3200" dirty="0" smtClean="0"/>
              <a:t>.</a:t>
            </a:r>
            <a:endParaRPr lang="en-US" sz="3200" dirty="0"/>
          </a:p>
        </p:txBody>
      </p:sp>
      <p:pic>
        <p:nvPicPr>
          <p:cNvPr id="4" name="Picture 3" descr="images.jpg"/>
          <p:cNvPicPr>
            <a:picLocks noChangeAspect="1"/>
          </p:cNvPicPr>
          <p:nvPr/>
        </p:nvPicPr>
        <p:blipFill>
          <a:blip r:embed="rId2"/>
          <a:stretch>
            <a:fillRect/>
          </a:stretch>
        </p:blipFill>
        <p:spPr>
          <a:xfrm>
            <a:off x="5791200" y="2133600"/>
            <a:ext cx="2868440" cy="2317699"/>
          </a:xfrm>
          <a:prstGeom prst="rect">
            <a:avLst/>
          </a:prstGeom>
        </p:spPr>
      </p:pic>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Distinction between pm &amp; hrm</a:t>
            </a:r>
            <a:endParaRPr lang="en-US" dirty="0"/>
          </a:p>
        </p:txBody>
      </p:sp>
      <p:sp>
        <p:nvSpPr>
          <p:cNvPr id="3" name="Right Arrow 2"/>
          <p:cNvSpPr/>
          <p:nvPr/>
        </p:nvSpPr>
        <p:spPr>
          <a:xfrm>
            <a:off x="762000" y="1371600"/>
            <a:ext cx="2362200" cy="12192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4" name="TextBox 3"/>
          <p:cNvSpPr txBox="1"/>
          <p:nvPr/>
        </p:nvSpPr>
        <p:spPr>
          <a:xfrm>
            <a:off x="914400" y="1676400"/>
            <a:ext cx="1524000" cy="584775"/>
          </a:xfrm>
          <a:prstGeom prst="rect">
            <a:avLst/>
          </a:prstGeom>
          <a:noFill/>
        </p:spPr>
        <p:txBody>
          <a:bodyPr wrap="square" rtlCol="0">
            <a:spAutoFit/>
          </a:bodyPr>
          <a:lstStyle/>
          <a:p>
            <a:pPr algn="ctr"/>
            <a:r>
              <a:rPr lang="en-US" sz="3200" b="1" dirty="0" smtClean="0"/>
              <a:t>PM</a:t>
            </a:r>
            <a:endParaRPr lang="en-US" sz="3200" b="1" dirty="0"/>
          </a:p>
        </p:txBody>
      </p:sp>
      <p:sp>
        <p:nvSpPr>
          <p:cNvPr id="6" name="Right Arrow 5"/>
          <p:cNvSpPr/>
          <p:nvPr/>
        </p:nvSpPr>
        <p:spPr>
          <a:xfrm flipH="1">
            <a:off x="6022848" y="1371600"/>
            <a:ext cx="2359152" cy="12192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7" name="TextBox 6"/>
          <p:cNvSpPr txBox="1"/>
          <p:nvPr/>
        </p:nvSpPr>
        <p:spPr>
          <a:xfrm flipH="1">
            <a:off x="6654570" y="1676400"/>
            <a:ext cx="1425678" cy="584775"/>
          </a:xfrm>
          <a:prstGeom prst="rect">
            <a:avLst/>
          </a:prstGeom>
          <a:noFill/>
        </p:spPr>
        <p:txBody>
          <a:bodyPr wrap="square" rtlCol="0">
            <a:spAutoFit/>
          </a:bodyPr>
          <a:lstStyle/>
          <a:p>
            <a:pPr algn="ctr"/>
            <a:r>
              <a:rPr lang="en-US" sz="3200" b="1" dirty="0" smtClean="0"/>
              <a:t>HRM</a:t>
            </a:r>
            <a:endParaRPr lang="en-US" sz="3200" b="1" dirty="0"/>
          </a:p>
        </p:txBody>
      </p:sp>
      <p:sp>
        <p:nvSpPr>
          <p:cNvPr id="8" name="Rounded Rectangle 7"/>
          <p:cNvSpPr/>
          <p:nvPr/>
        </p:nvSpPr>
        <p:spPr>
          <a:xfrm>
            <a:off x="609600" y="2590800"/>
            <a:ext cx="3810000" cy="403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8"/>
          <p:cNvSpPr/>
          <p:nvPr/>
        </p:nvSpPr>
        <p:spPr>
          <a:xfrm>
            <a:off x="4648200" y="2590800"/>
            <a:ext cx="3810000" cy="403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0" name="TextBox 9"/>
          <p:cNvSpPr txBox="1"/>
          <p:nvPr/>
        </p:nvSpPr>
        <p:spPr>
          <a:xfrm>
            <a:off x="762000" y="2743200"/>
            <a:ext cx="3581400" cy="3785652"/>
          </a:xfrm>
          <a:prstGeom prst="rect">
            <a:avLst/>
          </a:prstGeom>
          <a:noFill/>
        </p:spPr>
        <p:txBody>
          <a:bodyPr wrap="square" rtlCol="0">
            <a:spAutoFit/>
          </a:bodyPr>
          <a:lstStyle/>
          <a:p>
            <a:pPr indent="457200">
              <a:buFont typeface="Wingdings" pitchFamily="2" charset="2"/>
              <a:buChar char="v"/>
            </a:pPr>
            <a:r>
              <a:rPr lang="en-US" sz="2400" dirty="0" smtClean="0">
                <a:latin typeface="Comic Sans MS" pitchFamily="66" charset="0"/>
              </a:rPr>
              <a:t>Fix Grades</a:t>
            </a:r>
          </a:p>
          <a:p>
            <a:pPr indent="457200"/>
            <a:r>
              <a:rPr lang="en-US" sz="2400" dirty="0" smtClean="0">
                <a:latin typeface="Comic Sans MS" pitchFamily="66" charset="0"/>
              </a:rPr>
              <a:t> Pay</a:t>
            </a:r>
          </a:p>
          <a:p>
            <a:pPr indent="457200">
              <a:buFont typeface="Wingdings" pitchFamily="2" charset="2"/>
              <a:buChar char="v"/>
            </a:pPr>
            <a:r>
              <a:rPr lang="en-US" sz="2400" dirty="0" smtClean="0">
                <a:latin typeface="Comic Sans MS" pitchFamily="66" charset="0"/>
              </a:rPr>
              <a:t>Theory X approach</a:t>
            </a:r>
          </a:p>
          <a:p>
            <a:pPr indent="457200">
              <a:buFont typeface="Wingdings" pitchFamily="2" charset="2"/>
              <a:buChar char="v"/>
            </a:pPr>
            <a:r>
              <a:rPr lang="en-US" sz="2400" dirty="0" smtClean="0">
                <a:latin typeface="Comic Sans MS" pitchFamily="66" charset="0"/>
              </a:rPr>
              <a:t>Reactive Problem Solving</a:t>
            </a:r>
          </a:p>
          <a:p>
            <a:pPr indent="457200">
              <a:buFont typeface="Wingdings" pitchFamily="2" charset="2"/>
              <a:buChar char="v"/>
            </a:pPr>
            <a:r>
              <a:rPr lang="en-US" sz="2400" dirty="0" smtClean="0">
                <a:latin typeface="Comic Sans MS" pitchFamily="66" charset="0"/>
              </a:rPr>
              <a:t>Rigid rules of do’s and don’ts</a:t>
            </a:r>
          </a:p>
          <a:p>
            <a:pPr indent="457200">
              <a:buFont typeface="Wingdings" pitchFamily="2" charset="2"/>
              <a:buChar char="v"/>
            </a:pPr>
            <a:r>
              <a:rPr lang="en-US" sz="2400" dirty="0" smtClean="0">
                <a:latin typeface="Comic Sans MS" pitchFamily="66" charset="0"/>
              </a:rPr>
              <a:t>Division of Labour</a:t>
            </a:r>
          </a:p>
          <a:p>
            <a:pPr indent="457200">
              <a:buFont typeface="Wingdings" pitchFamily="2" charset="2"/>
              <a:buChar char="v"/>
            </a:pPr>
            <a:r>
              <a:rPr lang="en-US" sz="2400" dirty="0" smtClean="0">
                <a:latin typeface="Comic Sans MS" pitchFamily="66" charset="0"/>
              </a:rPr>
              <a:t> Monitoring</a:t>
            </a:r>
          </a:p>
          <a:p>
            <a:pPr indent="457200">
              <a:buFont typeface="Wingdings" pitchFamily="2" charset="2"/>
              <a:buChar char="v"/>
            </a:pPr>
            <a:r>
              <a:rPr lang="en-US" sz="2400" dirty="0" smtClean="0">
                <a:latin typeface="Comic Sans MS" pitchFamily="66" charset="0"/>
              </a:rPr>
              <a:t>Piecemeal</a:t>
            </a:r>
            <a:endParaRPr lang="en-US" sz="2400" dirty="0">
              <a:latin typeface="Comic Sans MS" pitchFamily="66" charset="0"/>
            </a:endParaRPr>
          </a:p>
        </p:txBody>
      </p:sp>
      <p:sp>
        <p:nvSpPr>
          <p:cNvPr id="11" name="TextBox 10"/>
          <p:cNvSpPr txBox="1"/>
          <p:nvPr/>
        </p:nvSpPr>
        <p:spPr>
          <a:xfrm>
            <a:off x="4800600" y="2743200"/>
            <a:ext cx="3505200" cy="3785652"/>
          </a:xfrm>
          <a:prstGeom prst="rect">
            <a:avLst/>
          </a:prstGeom>
          <a:noFill/>
        </p:spPr>
        <p:txBody>
          <a:bodyPr wrap="square" rtlCol="0">
            <a:spAutoFit/>
          </a:bodyPr>
          <a:lstStyle/>
          <a:p>
            <a:pPr indent="457200">
              <a:buFont typeface="Wingdings" pitchFamily="2" charset="2"/>
              <a:buChar char="v"/>
            </a:pPr>
            <a:r>
              <a:rPr lang="en-US" sz="2400" dirty="0" smtClean="0">
                <a:latin typeface="Comic Sans MS" pitchFamily="66" charset="0"/>
              </a:rPr>
              <a:t>Performance         related Pay</a:t>
            </a:r>
          </a:p>
          <a:p>
            <a:pPr indent="457200">
              <a:buFont typeface="Wingdings" pitchFamily="2" charset="2"/>
              <a:buChar char="v"/>
            </a:pPr>
            <a:r>
              <a:rPr lang="en-US" sz="2400" dirty="0" smtClean="0">
                <a:latin typeface="Comic Sans MS" pitchFamily="66" charset="0"/>
              </a:rPr>
              <a:t>Theory Y approach</a:t>
            </a:r>
          </a:p>
          <a:p>
            <a:pPr indent="457200">
              <a:buFont typeface="Wingdings" pitchFamily="2" charset="2"/>
              <a:buChar char="v"/>
            </a:pPr>
            <a:r>
              <a:rPr lang="en-US" sz="2400" dirty="0" smtClean="0">
                <a:latin typeface="Comic Sans MS" pitchFamily="66" charset="0"/>
              </a:rPr>
              <a:t>Proactive Problem Solving</a:t>
            </a:r>
          </a:p>
          <a:p>
            <a:pPr indent="457200">
              <a:buFont typeface="Wingdings" pitchFamily="2" charset="2"/>
              <a:buChar char="v"/>
            </a:pPr>
            <a:r>
              <a:rPr lang="en-US" sz="2400" dirty="0" smtClean="0">
                <a:latin typeface="Comic Sans MS" pitchFamily="66" charset="0"/>
              </a:rPr>
              <a:t>As per Business need</a:t>
            </a:r>
          </a:p>
          <a:p>
            <a:pPr indent="457200">
              <a:buFont typeface="Wingdings" pitchFamily="2" charset="2"/>
              <a:buChar char="v"/>
            </a:pPr>
            <a:r>
              <a:rPr lang="en-US" sz="2400" dirty="0" smtClean="0">
                <a:latin typeface="Comic Sans MS" pitchFamily="66" charset="0"/>
              </a:rPr>
              <a:t>Team Work</a:t>
            </a:r>
          </a:p>
          <a:p>
            <a:pPr indent="457200">
              <a:buFont typeface="Wingdings" pitchFamily="2" charset="2"/>
              <a:buChar char="v"/>
            </a:pPr>
            <a:r>
              <a:rPr lang="en-US" sz="2400" dirty="0" smtClean="0">
                <a:latin typeface="Comic Sans MS" pitchFamily="66" charset="0"/>
              </a:rPr>
              <a:t>Nurturing</a:t>
            </a:r>
          </a:p>
          <a:p>
            <a:pPr indent="457200">
              <a:buFont typeface="Wingdings" pitchFamily="2" charset="2"/>
              <a:buChar char="v"/>
            </a:pPr>
            <a:r>
              <a:rPr lang="en-US" sz="2400" dirty="0" smtClean="0">
                <a:latin typeface="Comic Sans MS" pitchFamily="66" charset="0"/>
              </a:rPr>
              <a:t>Integrated</a:t>
            </a:r>
            <a:endParaRPr lang="en-US" sz="2400" dirty="0">
              <a:latin typeface="Comic Sans MS" pitchFamily="66" charset="0"/>
            </a:endParaRPr>
          </a:p>
        </p:txBody>
      </p:sp>
    </p:spTree>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resource and its importance</a:t>
            </a:r>
            <a:endParaRPr lang="en-US" dirty="0"/>
          </a:p>
        </p:txBody>
      </p:sp>
      <p:sp>
        <p:nvSpPr>
          <p:cNvPr id="3" name="TextBox 2"/>
          <p:cNvSpPr txBox="1"/>
          <p:nvPr/>
        </p:nvSpPr>
        <p:spPr>
          <a:xfrm>
            <a:off x="457200" y="1447800"/>
            <a:ext cx="8229600" cy="5201424"/>
          </a:xfrm>
          <a:prstGeom prst="rect">
            <a:avLst/>
          </a:prstGeom>
          <a:noFill/>
        </p:spPr>
        <p:txBody>
          <a:bodyPr wrap="square" rtlCol="0">
            <a:spAutoFit/>
          </a:bodyPr>
          <a:lstStyle/>
          <a:p>
            <a:pPr marL="571500" indent="-571500">
              <a:buFont typeface="+mj-lt"/>
              <a:buAutoNum type="arabicPeriod"/>
            </a:pPr>
            <a:r>
              <a:rPr lang="en-US" sz="2800" b="1" dirty="0" smtClean="0">
                <a:solidFill>
                  <a:srgbClr val="FF0000"/>
                </a:solidFill>
              </a:rPr>
              <a:t>Physiological components</a:t>
            </a:r>
          </a:p>
          <a:p>
            <a:pPr marL="1028700" lvl="1" indent="-571500">
              <a:buFont typeface="Arial" pitchFamily="34" charset="0"/>
              <a:buChar char="•"/>
            </a:pPr>
            <a:r>
              <a:rPr lang="en-US" sz="2000" dirty="0" smtClean="0">
                <a:latin typeface="Comic Sans MS" pitchFamily="66" charset="0"/>
              </a:rPr>
              <a:t>Working conditions such as food, rest and environmental conditions.</a:t>
            </a:r>
          </a:p>
          <a:p>
            <a:pPr marL="1028700" lvl="1" indent="-571500">
              <a:buFont typeface="Arial" pitchFamily="34" charset="0"/>
              <a:buChar char="•"/>
            </a:pPr>
            <a:r>
              <a:rPr lang="en-US" sz="2000" dirty="0" smtClean="0">
                <a:latin typeface="Comic Sans MS" pitchFamily="66" charset="0"/>
              </a:rPr>
              <a:t>Accidental hazards.</a:t>
            </a:r>
          </a:p>
          <a:p>
            <a:pPr marL="1028700" lvl="1" indent="-571500">
              <a:buFont typeface="Arial" pitchFamily="34" charset="0"/>
              <a:buChar char="•"/>
            </a:pPr>
            <a:r>
              <a:rPr lang="en-US" sz="2000" dirty="0" smtClean="0">
                <a:latin typeface="Comic Sans MS" pitchFamily="66" charset="0"/>
              </a:rPr>
              <a:t>Employment  status</a:t>
            </a:r>
          </a:p>
          <a:p>
            <a:pPr marL="571500" indent="-571500">
              <a:buFont typeface="+mj-lt"/>
              <a:buAutoNum type="arabicPeriod"/>
            </a:pPr>
            <a:r>
              <a:rPr lang="en-US" sz="2800" b="1" dirty="0" smtClean="0">
                <a:solidFill>
                  <a:srgbClr val="FF0000"/>
                </a:solidFill>
              </a:rPr>
              <a:t>Psychological aspects (emotions &amp; impulses)</a:t>
            </a:r>
          </a:p>
          <a:p>
            <a:pPr marL="1028700" lvl="1" indent="-571500">
              <a:buFont typeface="Arial" pitchFamily="34" charset="0"/>
              <a:buChar char="•"/>
            </a:pPr>
            <a:r>
              <a:rPr lang="en-US" sz="2000" dirty="0" smtClean="0">
                <a:latin typeface="Comic Sans MS" pitchFamily="66" charset="0"/>
              </a:rPr>
              <a:t>Autonomy</a:t>
            </a:r>
          </a:p>
          <a:p>
            <a:pPr marL="1028700" lvl="1" indent="-571500">
              <a:buFont typeface="Arial" pitchFamily="34" charset="0"/>
              <a:buChar char="•"/>
            </a:pPr>
            <a:r>
              <a:rPr lang="en-US" sz="2000" dirty="0" smtClean="0">
                <a:latin typeface="Comic Sans MS" pitchFamily="66" charset="0"/>
              </a:rPr>
              <a:t>Achievement </a:t>
            </a:r>
          </a:p>
          <a:p>
            <a:pPr marL="1028700" lvl="1" indent="-571500">
              <a:buFont typeface="Arial" pitchFamily="34" charset="0"/>
              <a:buChar char="•"/>
            </a:pPr>
            <a:r>
              <a:rPr lang="en-US" sz="2000" dirty="0" smtClean="0">
                <a:latin typeface="Comic Sans MS" pitchFamily="66" charset="0"/>
              </a:rPr>
              <a:t>Recognition, affiliation</a:t>
            </a:r>
          </a:p>
          <a:p>
            <a:pPr marL="1028700" lvl="1" indent="-571500">
              <a:buFont typeface="Arial" pitchFamily="34" charset="0"/>
              <a:buChar char="•"/>
            </a:pPr>
            <a:r>
              <a:rPr lang="en-US" sz="2000" dirty="0" smtClean="0">
                <a:latin typeface="Comic Sans MS" pitchFamily="66" charset="0"/>
              </a:rPr>
              <a:t>Motivation level  </a:t>
            </a:r>
          </a:p>
          <a:p>
            <a:pPr marL="571500" indent="-571500">
              <a:buFont typeface="+mj-lt"/>
              <a:buAutoNum type="arabicPeriod"/>
            </a:pPr>
            <a:r>
              <a:rPr lang="en-US" sz="2800" b="1" dirty="0" smtClean="0">
                <a:solidFill>
                  <a:srgbClr val="FF0000"/>
                </a:solidFill>
              </a:rPr>
              <a:t>Sociological aspects</a:t>
            </a:r>
          </a:p>
          <a:p>
            <a:pPr marL="1028700" lvl="1" indent="-571500">
              <a:buFont typeface="Arial" pitchFamily="34" charset="0"/>
              <a:buChar char="•"/>
            </a:pPr>
            <a:r>
              <a:rPr lang="en-US" sz="2000" dirty="0" smtClean="0">
                <a:latin typeface="Comic Sans MS" pitchFamily="66" charset="0"/>
              </a:rPr>
              <a:t>Education </a:t>
            </a:r>
          </a:p>
          <a:p>
            <a:pPr marL="1028700" lvl="1" indent="-571500">
              <a:buFont typeface="Arial" pitchFamily="34" charset="0"/>
              <a:buChar char="•"/>
            </a:pPr>
            <a:r>
              <a:rPr lang="en-US" sz="2000" dirty="0" smtClean="0">
                <a:latin typeface="Comic Sans MS" pitchFamily="66" charset="0"/>
              </a:rPr>
              <a:t>Gender, age</a:t>
            </a:r>
          </a:p>
          <a:p>
            <a:pPr marL="1028700" lvl="1" indent="-571500">
              <a:buFont typeface="Arial" pitchFamily="34" charset="0"/>
              <a:buChar char="•"/>
            </a:pPr>
            <a:r>
              <a:rPr lang="en-US" sz="2000" dirty="0" smtClean="0">
                <a:latin typeface="Comic Sans MS" pitchFamily="66" charset="0"/>
              </a:rPr>
              <a:t>Culture</a:t>
            </a:r>
          </a:p>
          <a:p>
            <a:pPr marL="571500" indent="-571500">
              <a:buFont typeface="+mj-lt"/>
              <a:buAutoNum type="arabicPeriod"/>
            </a:pPr>
            <a:r>
              <a:rPr lang="en-US" sz="2800" b="1" dirty="0" smtClean="0">
                <a:solidFill>
                  <a:srgbClr val="FF0000"/>
                </a:solidFill>
              </a:rPr>
              <a:t>Ethical components</a:t>
            </a:r>
            <a:endParaRPr lang="en-US" sz="2800" b="1" dirty="0">
              <a:solidFill>
                <a:srgbClr val="FF0000"/>
              </a:solidFill>
            </a:endParaRPr>
          </a:p>
        </p:txBody>
      </p:sp>
    </p:spTree>
  </p:cSld>
  <p:clrMapOvr>
    <a:masterClrMapping/>
  </p:clrMapOvr>
  <p:transition spd="slow">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HRM</a:t>
            </a:r>
            <a:endParaRPr lang="en-US" dirty="0"/>
          </a:p>
        </p:txBody>
      </p:sp>
      <p:sp>
        <p:nvSpPr>
          <p:cNvPr id="5" name="TextBox 4"/>
          <p:cNvSpPr txBox="1"/>
          <p:nvPr/>
        </p:nvSpPr>
        <p:spPr>
          <a:xfrm>
            <a:off x="304800" y="1447800"/>
            <a:ext cx="8153400" cy="4585871"/>
          </a:xfrm>
          <a:prstGeom prst="rect">
            <a:avLst/>
          </a:prstGeom>
          <a:noFill/>
        </p:spPr>
        <p:txBody>
          <a:bodyPr wrap="square" numCol="1" rtlCol="0">
            <a:spAutoFit/>
          </a:bodyPr>
          <a:lstStyle/>
          <a:p>
            <a:pPr>
              <a:buFont typeface="Wingdings" pitchFamily="2" charset="2"/>
              <a:buChar char="ü"/>
            </a:pPr>
            <a:r>
              <a:rPr lang="en-US" sz="2400" dirty="0" smtClean="0">
                <a:solidFill>
                  <a:srgbClr val="FF0000"/>
                </a:solidFill>
              </a:rPr>
              <a:t> </a:t>
            </a:r>
            <a:r>
              <a:rPr lang="en-US" sz="2400" dirty="0" smtClean="0">
                <a:solidFill>
                  <a:srgbClr val="FF0000"/>
                </a:solidFill>
              </a:rPr>
              <a:t> </a:t>
            </a:r>
            <a:r>
              <a:rPr lang="en-US" sz="2800" b="1" u="sng" dirty="0" smtClean="0">
                <a:solidFill>
                  <a:srgbClr val="FF0000"/>
                </a:solidFill>
              </a:rPr>
              <a:t>The </a:t>
            </a:r>
            <a:r>
              <a:rPr lang="en-US" sz="2800" b="1" u="sng" dirty="0" smtClean="0">
                <a:solidFill>
                  <a:srgbClr val="FF0000"/>
                </a:solidFill>
              </a:rPr>
              <a:t>Craft System</a:t>
            </a:r>
          </a:p>
          <a:p>
            <a:pPr marL="914400" lvl="1" indent="-457200"/>
            <a:r>
              <a:rPr lang="en-US" sz="2400" dirty="0" smtClean="0">
                <a:solidFill>
                  <a:srgbClr val="FF0000"/>
                </a:solidFill>
              </a:rPr>
              <a:t> </a:t>
            </a:r>
            <a:r>
              <a:rPr lang="en-US" sz="2400" u="sng" dirty="0" smtClean="0"/>
              <a:t>Rules of the Craft Guilds during the Middle Ages</a:t>
            </a:r>
          </a:p>
          <a:p>
            <a:pPr marL="457200" indent="-457200"/>
            <a:endParaRPr lang="en-US" sz="2400" dirty="0" smtClean="0"/>
          </a:p>
          <a:p>
            <a:pPr marL="457200"/>
            <a:r>
              <a:rPr lang="en-US" sz="2400" dirty="0" smtClean="0"/>
              <a:t>The </a:t>
            </a:r>
            <a:r>
              <a:rPr lang="en-US" sz="2400" dirty="0" smtClean="0"/>
              <a:t>Craft Guilds applied rules to the way in which trade was conducted during the Middle Ages. These rules were included in the charters of the Craft Guilds and included:</a:t>
            </a:r>
          </a:p>
          <a:p>
            <a:pPr marL="914400" lvl="1" indent="-457200"/>
            <a:r>
              <a:rPr lang="en-US" sz="2400" dirty="0" smtClean="0"/>
              <a:t> </a:t>
            </a:r>
          </a:p>
          <a:p>
            <a:pPr lvl="1">
              <a:buFont typeface="Arial" pitchFamily="34" charset="0"/>
              <a:buChar char="•"/>
            </a:pPr>
            <a:r>
              <a:rPr lang="en-US" sz="2400" dirty="0" smtClean="0"/>
              <a:t> A </a:t>
            </a:r>
            <a:r>
              <a:rPr lang="en-US" sz="2400" dirty="0" smtClean="0"/>
              <a:t>ban on, or fines imposed, on any illicit trading by non Craft Guild members . Members of the Craft Guilds were protected and any member who fell sick was cared for by the guild. </a:t>
            </a:r>
          </a:p>
          <a:p>
            <a:endParaRPr lang="en-US" sz="2400" dirty="0" smtClean="0"/>
          </a:p>
        </p:txBody>
      </p:sp>
    </p:spTree>
  </p:cSld>
  <p:clrMapOvr>
    <a:masterClrMapping/>
  </p:clrMapOvr>
  <p:transition spd="slow">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990600"/>
            <a:ext cx="7848600" cy="2585323"/>
          </a:xfrm>
          <a:prstGeom prst="rect">
            <a:avLst/>
          </a:prstGeom>
          <a:noFill/>
        </p:spPr>
        <p:txBody>
          <a:bodyPr wrap="square" rtlCol="0">
            <a:spAutoFit/>
          </a:bodyPr>
          <a:lstStyle/>
          <a:p>
            <a:pPr lvl="1">
              <a:buFont typeface="Arial" pitchFamily="34" charset="0"/>
              <a:buChar char="•"/>
            </a:pPr>
            <a:r>
              <a:rPr lang="en-US" sz="2400" dirty="0" smtClean="0"/>
              <a:t> Burials </a:t>
            </a:r>
            <a:r>
              <a:rPr lang="en-US" sz="2400" dirty="0" smtClean="0"/>
              <a:t>of guild were arranged and the Craft Guilds undertook to members </a:t>
            </a:r>
            <a:r>
              <a:rPr lang="en-US" sz="2400" dirty="0" smtClean="0"/>
              <a:t>care </a:t>
            </a:r>
            <a:r>
              <a:rPr lang="en-US" sz="2400" dirty="0" smtClean="0"/>
              <a:t>for any orphans. </a:t>
            </a:r>
          </a:p>
          <a:p>
            <a:pPr lvl="1">
              <a:buFont typeface="Arial" pitchFamily="34" charset="0"/>
              <a:buChar char="•"/>
            </a:pPr>
            <a:r>
              <a:rPr lang="en-US" sz="2400" dirty="0" smtClean="0"/>
              <a:t> The </a:t>
            </a:r>
            <a:r>
              <a:rPr lang="en-US" sz="2400" dirty="0" smtClean="0"/>
              <a:t>members of Craft Guilds also provided protection of their horses, wagons, and goods when moving about the land as travelling during the Middle Ages was dangerous .</a:t>
            </a:r>
          </a:p>
          <a:p>
            <a:endParaRPr lang="en-US" dirty="0"/>
          </a:p>
        </p:txBody>
      </p:sp>
      <p:sp>
        <p:nvSpPr>
          <p:cNvPr id="4" name="TextBox 3"/>
          <p:cNvSpPr txBox="1"/>
          <p:nvPr/>
        </p:nvSpPr>
        <p:spPr>
          <a:xfrm>
            <a:off x="762000" y="3684925"/>
            <a:ext cx="8077200" cy="3477875"/>
          </a:xfrm>
          <a:prstGeom prst="rect">
            <a:avLst/>
          </a:prstGeom>
          <a:noFill/>
        </p:spPr>
        <p:txBody>
          <a:bodyPr wrap="square" rtlCol="0">
            <a:spAutoFit/>
          </a:bodyPr>
          <a:lstStyle/>
          <a:p>
            <a:pPr marL="457200">
              <a:buFont typeface="Wingdings" pitchFamily="2" charset="2"/>
              <a:buChar char="ü"/>
            </a:pPr>
            <a:r>
              <a:rPr lang="en-US" sz="2800" b="1" u="sng" dirty="0" smtClean="0">
                <a:solidFill>
                  <a:srgbClr val="FF0000"/>
                </a:solidFill>
              </a:rPr>
              <a:t> The Scientific management </a:t>
            </a:r>
            <a:r>
              <a:rPr lang="en-US" sz="2800" b="1" u="sng" dirty="0" smtClean="0">
                <a:solidFill>
                  <a:srgbClr val="FF0000"/>
                </a:solidFill>
              </a:rPr>
              <a:t>approach</a:t>
            </a:r>
          </a:p>
          <a:p>
            <a:pPr marL="457200">
              <a:buFont typeface="Arial" pitchFamily="34" charset="0"/>
              <a:buChar char="•"/>
            </a:pPr>
            <a:r>
              <a:rPr lang="en-US" sz="2400" dirty="0" smtClean="0"/>
              <a:t> Replace </a:t>
            </a:r>
            <a:r>
              <a:rPr lang="en-US" sz="2400" dirty="0" smtClean="0"/>
              <a:t>rule of thumb work methods with methods based on a scientific study of the tasks.</a:t>
            </a:r>
          </a:p>
          <a:p>
            <a:pPr marL="457200"/>
            <a:r>
              <a:rPr lang="en-US" sz="2400" dirty="0" smtClean="0"/>
              <a:t> </a:t>
            </a:r>
            <a:r>
              <a:rPr lang="en-US" sz="2400" dirty="0" smtClean="0"/>
              <a:t>	Rule </a:t>
            </a:r>
            <a:r>
              <a:rPr lang="en-US" sz="2400" dirty="0" smtClean="0"/>
              <a:t>of thumb is some method or procedure that comes from practice or </a:t>
            </a:r>
            <a:r>
              <a:rPr lang="en-US" sz="2400" dirty="0" smtClean="0"/>
              <a:t>experience, without </a:t>
            </a:r>
            <a:r>
              <a:rPr lang="en-US" sz="2400" dirty="0" smtClean="0"/>
              <a:t>any formal basis.</a:t>
            </a:r>
          </a:p>
          <a:p>
            <a:pPr marL="457200"/>
            <a:r>
              <a:rPr lang="en-US" sz="2400" dirty="0" smtClean="0"/>
              <a:t> </a:t>
            </a:r>
            <a:endParaRPr lang="en-US" sz="2400" dirty="0" smtClean="0"/>
          </a:p>
          <a:p>
            <a:pPr marL="457200"/>
            <a:endParaRPr lang="en-US" sz="2800" b="1" u="sng" dirty="0" smtClean="0">
              <a:solidFill>
                <a:srgbClr val="FF0000"/>
              </a:solidFill>
            </a:endParaRPr>
          </a:p>
          <a:p>
            <a:pPr marL="457200"/>
            <a:endParaRPr lang="en-US" sz="2000" dirty="0"/>
          </a:p>
        </p:txBody>
      </p:sp>
    </p:spTree>
  </p:cSld>
  <p:clrMapOvr>
    <a:masterClrMapping/>
  </p:clrMapOvr>
  <p:transition spd="slow">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355</TotalTime>
  <Words>922</Words>
  <Application>Microsoft Office PowerPoint</Application>
  <PresentationFormat>On-screen Show (4:3)</PresentationFormat>
  <Paragraphs>114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Trek</vt:lpstr>
      <vt:lpstr>Human resource management UNIT 1</vt:lpstr>
      <vt:lpstr>What is hrm ?</vt:lpstr>
      <vt:lpstr>Recent trends</vt:lpstr>
      <vt:lpstr>WHY ORG NEEDS TO RESTRUCTURE?</vt:lpstr>
      <vt:lpstr>What is personnel management ?</vt:lpstr>
      <vt:lpstr>Distinction between pm &amp; hrm</vt:lpstr>
      <vt:lpstr>Human resource and its importance</vt:lpstr>
      <vt:lpstr>Evolution of HRM</vt:lpstr>
      <vt:lpstr>Slide 9</vt:lpstr>
      <vt:lpstr>Slide 10</vt:lpstr>
      <vt:lpstr>Slide 11</vt:lpstr>
      <vt:lpstr>Slide 12</vt:lpstr>
      <vt:lpstr>HUMAN RELATIONS CONCEPT</vt:lpstr>
      <vt:lpstr>Objective of human relations</vt:lpstr>
      <vt:lpstr>CAUSES OF HUMAN RELATION PROBLEMS</vt:lpstr>
      <vt:lpstr>Functions of hr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management</dc:title>
  <dc:creator>Aanchal</dc:creator>
  <cp:lastModifiedBy>Aanchal</cp:lastModifiedBy>
  <cp:revision>92</cp:revision>
  <dcterms:created xsi:type="dcterms:W3CDTF">2011-08-21T09:19:19Z</dcterms:created>
  <dcterms:modified xsi:type="dcterms:W3CDTF">2011-08-22T04:05:46Z</dcterms:modified>
</cp:coreProperties>
</file>